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68" r:id="rId4"/>
    <p:sldId id="269" r:id="rId5"/>
    <p:sldId id="270" r:id="rId6"/>
    <p:sldId id="295" r:id="rId7"/>
    <p:sldId id="329" r:id="rId8"/>
    <p:sldId id="297" r:id="rId9"/>
    <p:sldId id="298" r:id="rId10"/>
    <p:sldId id="325" r:id="rId11"/>
    <p:sldId id="289" r:id="rId12"/>
    <p:sldId id="301" r:id="rId13"/>
    <p:sldId id="302" r:id="rId14"/>
    <p:sldId id="303" r:id="rId15"/>
    <p:sldId id="304" r:id="rId16"/>
    <p:sldId id="305" r:id="rId17"/>
    <p:sldId id="333" r:id="rId18"/>
    <p:sldId id="334" r:id="rId19"/>
    <p:sldId id="335" r:id="rId20"/>
    <p:sldId id="340" r:id="rId21"/>
    <p:sldId id="306" r:id="rId22"/>
    <p:sldId id="338" r:id="rId23"/>
    <p:sldId id="307" r:id="rId24"/>
    <p:sldId id="308" r:id="rId25"/>
    <p:sldId id="344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>
        <p:scale>
          <a:sx n="75" d="100"/>
          <a:sy n="75" d="100"/>
        </p:scale>
        <p:origin x="-33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29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A5BD-18F5-48B0-A2A9-5CF7497A928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FEDA-4739-4C0A-ADB6-8E56A070F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29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27CA-176B-4BA3-BE9D-8FAF8B06EF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FEDA-4739-4C0A-ADB6-8E56A070F6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41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FEDA-4739-4C0A-ADB6-8E56A070F6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3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FEDA-4739-4C0A-ADB6-8E56A070F6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73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FEDA-4739-4C0A-ADB6-8E56A070F6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7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FEDA-4739-4C0A-ADB6-8E56A070F6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54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62F975-D6C9-4F73-949E-F725FC3BD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391F12-FF3A-47E1-8527-46F0DA041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E67E6F-9149-4E3E-B802-F13C91A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0E32F9-BBD2-4AAF-9A65-D49BAB7D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7F9E5E-1904-4DF6-B3E8-3F84AB1D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7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12951-A185-49A8-89E8-DC97BCED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238497-2BAA-48F2-A49D-78E957CA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7EC8AE-B78C-4484-B803-2F1A010F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8F88AC-6C7C-44BA-9D0E-CF186E63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94892E-3143-4CA7-8311-4A71AE36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88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92DF4A4-6DA5-4963-B70A-3E7780D6A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4667060-5FE1-4452-AD24-7A2F75301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A58B2C-C497-4BA9-8266-4B5A49C1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888643-5779-4ADB-B084-C184D06C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15D08D-688B-4253-9B94-0C757DF3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7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951329-B537-47E3-A89D-850193E3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5702E1-73F2-400F-9547-7DCB7E61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312894-A73D-4DB8-9035-70609115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7E1255-7EF3-4853-A803-83AE639B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6A6E3B-71BD-4A78-AE94-21453BFF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98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CAEBE4-2E0F-4ADA-A5AA-8B6D8737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A3B4F5-4056-44D5-A24E-8A21B8BE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A970B4-277A-4898-A5FF-D4A0C907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3424F3-95F9-4C4C-9725-53B78B27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8530A8-4FA6-49C8-B990-893463CE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59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2336D-2024-46B4-A609-44B45311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DCD201-13FD-4F68-9D37-17BA844B8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2D0F05-EE8F-4523-BEF7-BE833165D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F51D24-655C-4ECC-99B8-BD0628FF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F49B47-AF5B-4C2A-8F2F-80CEEEDB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FBC250-615E-4428-B60F-5E1B276C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09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91F40-815C-4CC6-966D-DBA4E8FB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5C7AD8-7E7F-4FA3-A36B-ED0D1720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404F73-2BAF-430A-84BA-8A5624CE5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EA8B3FF-AB42-47A1-943D-E1355EC9D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17786A0-3573-4FC2-974A-5CB858A1C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28B4B4D-7B8E-4FE9-892B-E9163688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2434E58-1B1E-42DD-9DAD-C7BB1661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5E97689-0067-44AE-872E-70E02E1A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04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35E81E-C24B-45E1-8183-9EA5A84A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63FAD17-8E1E-4430-8055-79DC350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6D1623-1013-4A9F-9D0B-D06A1B88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CF62D69-7AA8-4200-B949-25860017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7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CBC3DA-B3CB-48D1-A3C0-D31E2A2D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6BD5E7-39C7-4DB8-AEFC-CC2B4289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14384C-7421-40FE-9640-3E578B77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6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37C7C7-CA18-41CE-88DA-CCF44825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87E480-3CF6-44ED-BFBC-8760BD2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9E973A-70C4-4305-9AF6-DA10AD91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0D344CE-CE54-488C-8310-62B2659E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FD4055-A3B6-4114-9750-F2787A81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1194AA-2799-4225-91E8-D7DB8B9E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52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C9113-E4AD-4406-A0E4-CD2C652E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7AFED0F-4365-4BB2-B860-00300820E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BCD401-4053-4B72-9F7A-DA1C8174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4163EC-D13C-42E4-B6CC-980CD3CF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BDD2A6-6DEB-410C-A9B2-BE17D4E0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B1DB0C-C15A-45DE-9BF5-DBD7F70A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03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B6F97-9D7A-426E-B9E5-A46D6E76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7FF86F-EAFA-46EF-91B6-AE1F8CFB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374232-26C9-4C8C-9920-F838E055C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EE24-D130-4FDF-9662-04F695A458A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CB4B34-ACBD-41DE-905B-2A7021600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3B0714-7685-48DF-BCD9-62C85A195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0664C-903D-430D-B527-82C829AC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8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47C8F0EC395C4BDE9538345001A53B24BE3D2BF716E8E0426B191A39AB43C8F2D17D1121D2E831Fv2O9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1D7308F2F50C297C5C10E13BCC35FF91DBB747F3F0260A2A8C175A2B5EEC899CE9ABB40CE89059ALBd6S" TargetMode="External"/><Relationship Id="rId2" Type="http://schemas.openxmlformats.org/officeDocument/2006/relationships/hyperlink" Target="consultantplus://offline/ref=5B7CC32823BE2704325E0DC8AC3F376E00642CEB71142E0719867B99336B517DC885CBB0BCCC95KDW0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sportal.ru/laboratoriya-odarennosti/2013/05/pretendenty-na-medal-dolzhny-nabirat-naibolshee-kolichestvo-ball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8152" y="609600"/>
            <a:ext cx="10445931" cy="3634979"/>
          </a:xfrm>
        </p:spPr>
        <p:txBody>
          <a:bodyPr>
            <a:noAutofit/>
          </a:bodyPr>
          <a:lstStyle/>
          <a:p>
            <a:pPr algn="r"/>
            <a:r>
              <a:rPr lang="ru-RU" sz="4400" b="1" dirty="0">
                <a:solidFill>
                  <a:srgbClr val="C00000"/>
                </a:solidFill>
                <a:cs typeface="Times New Roman" pitchFamily="18" charset="0"/>
              </a:rPr>
              <a:t>К вопросу о формировании </a:t>
            </a:r>
            <a:r>
              <a:rPr lang="en-US" sz="44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4400" b="1" dirty="0">
                <a:solidFill>
                  <a:srgbClr val="C00000"/>
                </a:solidFill>
                <a:cs typeface="Times New Roman" pitchFamily="18" charset="0"/>
              </a:rPr>
              <a:t>календарного учебного графика</a:t>
            </a:r>
            <a:r>
              <a:rPr lang="ru-RU" sz="54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                     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imag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9" y="3774404"/>
            <a:ext cx="1561101" cy="20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121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1C7A4E-A2A6-469C-B2B0-781199234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985" y="218114"/>
            <a:ext cx="4885002" cy="607362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4ABC410-D3C5-487A-8F66-EDA163FC213A}"/>
              </a:ext>
            </a:extLst>
          </p:cNvPr>
          <p:cNvSpPr/>
          <p:nvPr/>
        </p:nvSpPr>
        <p:spPr>
          <a:xfrm>
            <a:off x="5239212" y="21811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latin typeface="+mj-lt"/>
                <a:ea typeface="Times New Roman" panose="02020603050405020304" pitchFamily="18" charset="0"/>
              </a:rPr>
              <a:t>создание условий для ликвидации академической задолженности и допуска к  ГИА в дополнительные сроки</a:t>
            </a:r>
          </a:p>
          <a:p>
            <a:r>
              <a:rPr lang="ru-RU" u="sng" dirty="0">
                <a:latin typeface="+mj-lt"/>
                <a:ea typeface="Times New Roman" panose="02020603050405020304" pitchFamily="18" charset="0"/>
              </a:rPr>
              <a:t> (в случае необходимости):</a:t>
            </a:r>
          </a:p>
          <a:p>
            <a:endParaRPr lang="ru-RU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latin typeface="+mj-lt"/>
              </a:rPr>
              <a:t>ЛНА о промежуточной аттестации, распорядительные документы, решение педагогического совета (задача: установление сроков ликвидации задолженности до наступления дополнительных сроков, исполнение индивидуального учебного плана и сдача академической задолженности)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latin typeface="+mj-lt"/>
              </a:rPr>
              <a:t>Индивидуальный учебный план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1E23148-31CF-438F-A345-EAA3783BAA04}"/>
              </a:ext>
            </a:extLst>
          </p:cNvPr>
          <p:cNvSpPr/>
          <p:nvPr/>
        </p:nvSpPr>
        <p:spPr>
          <a:xfrm>
            <a:off x="5101265" y="3440408"/>
            <a:ext cx="6700477" cy="32932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Дата	ОГЭ и ГВЭ-9</a:t>
            </a:r>
          </a:p>
          <a:p>
            <a:r>
              <a:rPr lang="ru-RU" sz="1600" dirty="0"/>
              <a:t>5 сентября (</a:t>
            </a:r>
            <a:r>
              <a:rPr lang="ru-RU" sz="1600" dirty="0" err="1"/>
              <a:t>вт</a:t>
            </a:r>
            <a:r>
              <a:rPr lang="ru-RU" sz="1600" dirty="0"/>
              <a:t>)	русский язык</a:t>
            </a:r>
          </a:p>
          <a:p>
            <a:r>
              <a:rPr lang="ru-RU" sz="1600" dirty="0"/>
              <a:t>8 сентября (</a:t>
            </a:r>
            <a:r>
              <a:rPr lang="ru-RU" sz="1600" dirty="0" err="1"/>
              <a:t>пт</a:t>
            </a:r>
            <a:r>
              <a:rPr lang="ru-RU" sz="1600" dirty="0"/>
              <a:t>)	математика</a:t>
            </a:r>
          </a:p>
          <a:p>
            <a:r>
              <a:rPr lang="ru-RU" sz="1600" dirty="0"/>
              <a:t>11 сентября (</a:t>
            </a:r>
            <a:r>
              <a:rPr lang="ru-RU" sz="1600" dirty="0" err="1"/>
              <a:t>пн</a:t>
            </a:r>
            <a:r>
              <a:rPr lang="ru-RU" sz="1600" dirty="0"/>
              <a:t>)	литература, история, биология, физика</a:t>
            </a:r>
          </a:p>
          <a:p>
            <a:r>
              <a:rPr lang="ru-RU" sz="1600" dirty="0"/>
              <a:t>13 сентября (ср)	обществознание, химия, информатика и ИКТ, география</a:t>
            </a:r>
          </a:p>
          <a:p>
            <a:r>
              <a:rPr lang="ru-RU" sz="1600" dirty="0"/>
              <a:t>15 сентября (</a:t>
            </a:r>
            <a:r>
              <a:rPr lang="ru-RU" sz="1600" dirty="0" err="1"/>
              <a:t>пт</a:t>
            </a:r>
            <a:r>
              <a:rPr lang="ru-RU" sz="1600" dirty="0"/>
              <a:t>)	иностранные языки</a:t>
            </a:r>
          </a:p>
          <a:p>
            <a:r>
              <a:rPr lang="ru-RU" sz="1600" dirty="0"/>
              <a:t>18 сентября (</a:t>
            </a:r>
            <a:r>
              <a:rPr lang="ru-RU" sz="1600" dirty="0" err="1"/>
              <a:t>пн</a:t>
            </a:r>
            <a:r>
              <a:rPr lang="ru-RU" sz="1600" dirty="0"/>
              <a:t>)	резерв: русский язык</a:t>
            </a:r>
          </a:p>
          <a:p>
            <a:r>
              <a:rPr lang="ru-RU" sz="1600" dirty="0"/>
              <a:t>19 сентября (</a:t>
            </a:r>
            <a:r>
              <a:rPr lang="ru-RU" sz="1600" dirty="0" err="1"/>
              <a:t>вт</a:t>
            </a:r>
            <a:r>
              <a:rPr lang="ru-RU" sz="1600" dirty="0"/>
              <a:t>)	резерв: география, история, биология, физика</a:t>
            </a:r>
          </a:p>
          <a:p>
            <a:r>
              <a:rPr lang="ru-RU" sz="1600" dirty="0"/>
              <a:t>20 сентября (ср)	резерв: математика</a:t>
            </a:r>
          </a:p>
          <a:p>
            <a:r>
              <a:rPr lang="ru-RU" sz="1600" dirty="0"/>
              <a:t>21 сентября (</a:t>
            </a:r>
            <a:r>
              <a:rPr lang="ru-RU" sz="1600" dirty="0" err="1"/>
              <a:t>чт</a:t>
            </a:r>
            <a:r>
              <a:rPr lang="ru-RU" sz="1600" dirty="0"/>
              <a:t>)	резерв: информатика и ИКТ, обществознание, химия, литература</a:t>
            </a:r>
          </a:p>
          <a:p>
            <a:r>
              <a:rPr lang="ru-RU" sz="1600" dirty="0"/>
              <a:t>22 сентября (</a:t>
            </a:r>
            <a:r>
              <a:rPr lang="ru-RU" sz="1600" dirty="0" err="1"/>
              <a:t>пт</a:t>
            </a:r>
            <a:r>
              <a:rPr lang="ru-RU" sz="1600" dirty="0"/>
              <a:t>)	резерв: иностранные языки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2C77F46-2AFE-4AEE-804C-BE2A4AB788E9}"/>
              </a:ext>
            </a:extLst>
          </p:cNvPr>
          <p:cNvSpPr/>
          <p:nvPr/>
        </p:nvSpPr>
        <p:spPr>
          <a:xfrm>
            <a:off x="478172" y="1392572"/>
            <a:ext cx="2810312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92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5E54712-C435-4909-9E98-20541AE6EB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675" y="1268067"/>
            <a:ext cx="6905625" cy="49869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2E075B5-6380-4235-9FAF-3265E41245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9699" y="655682"/>
            <a:ext cx="4766021" cy="1419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F1CCAB3-D23C-4DA5-A715-49A784D3EE9D}"/>
              </a:ext>
            </a:extLst>
          </p:cNvPr>
          <p:cNvSpPr/>
          <p:nvPr/>
        </p:nvSpPr>
        <p:spPr>
          <a:xfrm>
            <a:off x="7310955" y="84689"/>
            <a:ext cx="4664765" cy="25618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3E1EC2-CF27-4AE1-BFF5-2EDB576AA1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3366" y="3236375"/>
            <a:ext cx="4932860" cy="301865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8A1FABAD-A9D0-4647-A34E-F887F27AC2E1}"/>
              </a:ext>
            </a:extLst>
          </p:cNvPr>
          <p:cNvSpPr/>
          <p:nvPr/>
        </p:nvSpPr>
        <p:spPr>
          <a:xfrm>
            <a:off x="7015162" y="3116954"/>
            <a:ext cx="5031064" cy="20778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D2BC8D-0B1C-4F31-8C2E-75DFE05C9C1B}"/>
              </a:ext>
            </a:extLst>
          </p:cNvPr>
          <p:cNvSpPr txBox="1"/>
          <p:nvPr/>
        </p:nvSpPr>
        <p:spPr>
          <a:xfrm>
            <a:off x="1265196" y="663716"/>
            <a:ext cx="389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Примерное содержание положения:</a:t>
            </a:r>
          </a:p>
        </p:txBody>
      </p:sp>
    </p:spTree>
    <p:extLst>
      <p:ext uri="{BB962C8B-B14F-4D97-AF65-F5344CB8AC3E}">
        <p14:creationId xmlns="" xmlns:p14="http://schemas.microsoft.com/office/powerpoint/2010/main" val="302739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05DD1B-86F6-4C68-A5F6-960F99D99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2587" y="233362"/>
            <a:ext cx="8886825" cy="6391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67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1D441F-791C-4B0B-AF30-8E79D01FAF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4975" y="271462"/>
            <a:ext cx="8782050" cy="6315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21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7EF23CC-0BE7-4536-BC98-28706E5096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75" y="261937"/>
            <a:ext cx="8858250" cy="6334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2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58C5CE1-378B-47F2-8592-236BD104E3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00" y="342900"/>
            <a:ext cx="89154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348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6618DE4-D467-42ED-A31F-BA904E2A2F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2587" y="385762"/>
            <a:ext cx="8886825" cy="608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44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7">
            <a:extLst>
              <a:ext uri="{FF2B5EF4-FFF2-40B4-BE49-F238E27FC236}">
                <a16:creationId xmlns="" xmlns:a16="http://schemas.microsoft.com/office/drawing/2014/main" id="{6B5F2D1E-8B5F-4C17-9B2C-29499F41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9" y="3774404"/>
            <a:ext cx="1561101" cy="20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3EDB0E-51AF-4E25-AC76-A33FB248CDAE}"/>
              </a:ext>
            </a:extLst>
          </p:cNvPr>
          <p:cNvSpPr txBox="1"/>
          <p:nvPr/>
        </p:nvSpPr>
        <p:spPr>
          <a:xfrm>
            <a:off x="3697357" y="2133601"/>
            <a:ext cx="705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 выставлении отметок в 9 классе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179773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35CA702-6A0E-487D-A934-A906B49D14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979" y="490329"/>
            <a:ext cx="5656022" cy="57183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CC6563-20BD-4007-959E-D95AC8A4B3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4353" y="3349485"/>
            <a:ext cx="5834088" cy="30575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072243C-8D4A-40CE-90F1-15CC61980B12}"/>
              </a:ext>
            </a:extLst>
          </p:cNvPr>
          <p:cNvSpPr/>
          <p:nvPr/>
        </p:nvSpPr>
        <p:spPr>
          <a:xfrm>
            <a:off x="6629814" y="583240"/>
            <a:ext cx="4806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Приказ Минобрнауки России от 14.02.2014 N 115 (ред. от 09.01.2017) "Об утверждении Порядка заполнения, учета и выдачи аттестатов об основном общем и среднем общем образовании и их дубликатов"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9B2390-64B6-40F6-90EF-207FB22FB3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63" y="490329"/>
            <a:ext cx="5963478" cy="2259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775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8BF64D-C7C1-4EE1-AAAE-38D9F93081C5}"/>
              </a:ext>
            </a:extLst>
          </p:cNvPr>
          <p:cNvSpPr/>
          <p:nvPr/>
        </p:nvSpPr>
        <p:spPr>
          <a:xfrm>
            <a:off x="755374" y="2396160"/>
            <a:ext cx="10827026" cy="286232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«Наименование учебных предметов»: </a:t>
            </a:r>
            <a:r>
              <a:rPr lang="ru-RU" dirty="0"/>
              <a:t>в соответствии с учебным планом ОП  соответствующего уровня!</a:t>
            </a:r>
          </a:p>
          <a:p>
            <a:pPr algn="just"/>
            <a:endParaRPr lang="ru-RU" dirty="0"/>
          </a:p>
          <a:p>
            <a:r>
              <a:rPr lang="ru-RU" dirty="0"/>
              <a:t>По ФГОС – предметная область "Математика и информатика" (Предметные результаты изучения предметной области "Математика и информатика" должны отражать: Математика. Алгебра. Геометрия. Информатика) – алгоритм выставления: среднее арифметическое годовой, экзаменационная отметка  по математике  прибавляется и к Алгебре,  и к Геометрии!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>
                <a:latin typeface="Calibri" panose="020F0502020204030204" pitchFamily="34" charset="0"/>
              </a:rPr>
              <a:t>ПО ГОС – предметная область Математика включает и Алгебру, и Геометрию, НО см. учебный план! и выставляем отметки по требованию приказа Минобрнауки №115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ED1C30-042E-4153-98CA-7270ED3F51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2074" y="778566"/>
            <a:ext cx="6296025" cy="10477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F1907C-C575-46BB-8E03-80BCD266F96F}"/>
              </a:ext>
            </a:extLst>
          </p:cNvPr>
          <p:cNvSpPr txBox="1"/>
          <p:nvPr/>
        </p:nvSpPr>
        <p:spPr>
          <a:xfrm>
            <a:off x="304801" y="5656047"/>
            <a:ext cx="11502888" cy="9848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Элективные курсы можно оформить отдельным приложением к Книге регистрации выданных документов об образовании!!!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19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Письмо МО КО от 15.02.2017 №15/02/2017 г. Рекомендации по разработке календарного учебного графика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8052" y="1378226"/>
            <a:ext cx="4412974" cy="5479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1401" y="1863725"/>
            <a:ext cx="7340599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чередование учебной деятельности и плановых перерывов при  получении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обсуждается и принимается педагогическим советом,  утверждается приказом директора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продолжительность учебного года должна быть определена ОП по уровню общего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изменения в календарный учебный график вносятся приказом  руководителя ОО о внесении изменения в ООП</a:t>
            </a:r>
          </a:p>
        </p:txBody>
      </p:sp>
    </p:spTree>
    <p:extLst>
      <p:ext uri="{BB962C8B-B14F-4D97-AF65-F5344CB8AC3E}">
        <p14:creationId xmlns="" xmlns:p14="http://schemas.microsoft.com/office/powerpoint/2010/main" val="122863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7">
            <a:extLst>
              <a:ext uri="{FF2B5EF4-FFF2-40B4-BE49-F238E27FC236}">
                <a16:creationId xmlns="" xmlns:a16="http://schemas.microsoft.com/office/drawing/2014/main" id="{21074BF3-606B-4152-B811-0CEF6884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9" y="3774404"/>
            <a:ext cx="1561101" cy="20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CC05FB-4F35-4B22-97C2-FE5354045172}"/>
              </a:ext>
            </a:extLst>
          </p:cNvPr>
          <p:cNvSpPr txBox="1"/>
          <p:nvPr/>
        </p:nvSpPr>
        <p:spPr>
          <a:xfrm>
            <a:off x="2877527" y="2112301"/>
            <a:ext cx="7782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ВОПРОС ОТЧИСЛЕНИЯ, ПЕРЕВОДА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ОБУЧАЮЩИХСЯ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187514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03B7B38-F3CB-4584-988F-88464C7F49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114" y="129208"/>
            <a:ext cx="5869354" cy="27146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2B13B43-62DD-4A09-8AA8-9DB56524ADCD}"/>
              </a:ext>
            </a:extLst>
          </p:cNvPr>
          <p:cNvSpPr/>
          <p:nvPr/>
        </p:nvSpPr>
        <p:spPr>
          <a:xfrm>
            <a:off x="6072823" y="284388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П.5.3. Совершеннолетний обучающийся или родители (законные представители):</a:t>
            </a:r>
          </a:p>
          <a:p>
            <a:pPr algn="just"/>
            <a:r>
              <a:rPr lang="ru-RU" dirty="0"/>
              <a:t>обращаются в выбранную организацию с запросом о наличии свободных мест,</a:t>
            </a:r>
          </a:p>
          <a:p>
            <a:pPr algn="just"/>
            <a:r>
              <a:rPr lang="ru-RU" dirty="0">
                <a:latin typeface="+mj-lt"/>
              </a:rPr>
              <a:t>обращаются в исходную организацию с заявлением об </a:t>
            </a:r>
            <a:r>
              <a:rPr lang="ru-RU" b="1" u="sng" dirty="0">
                <a:solidFill>
                  <a:srgbClr val="C00000"/>
                </a:solidFill>
                <a:latin typeface="+mj-lt"/>
              </a:rPr>
              <a:t>отчислении обучающегося в связи с переводом в принимающую организацию;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D0EA9F8-7B9A-4728-B366-1025A5AFF630}"/>
              </a:ext>
            </a:extLst>
          </p:cNvPr>
          <p:cNvSpPr/>
          <p:nvPr/>
        </p:nvSpPr>
        <p:spPr>
          <a:xfrm>
            <a:off x="296942" y="3117723"/>
            <a:ext cx="5229215" cy="369331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273-фз – содержит понятия перевод, отчисление, восстановление, но согласно Ст. 61. Прекращение образовательных отношений –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определено ограничительное значение понятия отчисление!</a:t>
            </a:r>
          </a:p>
          <a:p>
            <a:pPr algn="just"/>
            <a:r>
              <a:rPr lang="ru-RU" dirty="0">
                <a:latin typeface="+mj-lt"/>
              </a:rPr>
              <a:t>1. Образовательные отношения прекращаются </a:t>
            </a:r>
            <a:r>
              <a:rPr lang="ru-RU" b="1" u="sng" dirty="0">
                <a:solidFill>
                  <a:srgbClr val="C00000"/>
                </a:solidFill>
                <a:latin typeface="+mj-lt"/>
              </a:rPr>
              <a:t>в связи с отчислением</a:t>
            </a:r>
            <a:r>
              <a:rPr lang="ru-RU" dirty="0">
                <a:latin typeface="+mj-lt"/>
              </a:rPr>
              <a:t> обучающегося из организации, осуществляющей образовательную деятельность:</a:t>
            </a:r>
          </a:p>
          <a:p>
            <a:pPr algn="just"/>
            <a:r>
              <a:rPr lang="ru-RU" dirty="0">
                <a:latin typeface="+mj-lt"/>
              </a:rPr>
              <a:t>1) в связи с получением образования (завершением обучения);</a:t>
            </a:r>
          </a:p>
          <a:p>
            <a:pPr algn="just"/>
            <a:r>
              <a:rPr lang="ru-RU" dirty="0">
                <a:latin typeface="+mj-lt"/>
              </a:rPr>
              <a:t>2) досрочно по основаниям, установленным </a:t>
            </a:r>
            <a:r>
              <a:rPr lang="ru-RU" dirty="0">
                <a:solidFill>
                  <a:srgbClr val="0000FF"/>
                </a:solidFill>
                <a:latin typeface="+mj-lt"/>
                <a:hlinkClick r:id="rId3"/>
              </a:rPr>
              <a:t>частью 2 настоящей статьи (инициатива обучающегося, ОО и обстоятельства, независящие от воли обучающегося)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73C71862-289E-4277-BB76-BA4BDEE98885}"/>
              </a:ext>
            </a:extLst>
          </p:cNvPr>
          <p:cNvCxnSpPr/>
          <p:nvPr/>
        </p:nvCxnSpPr>
        <p:spPr>
          <a:xfrm flipV="1">
            <a:off x="6387548" y="1035760"/>
            <a:ext cx="2199861" cy="1843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39C334-9A94-4B1A-BFD3-C50DD9A5CDC5}"/>
              </a:ext>
            </a:extLst>
          </p:cNvPr>
          <p:cNvSpPr txBox="1"/>
          <p:nvPr/>
        </p:nvSpPr>
        <p:spPr>
          <a:xfrm>
            <a:off x="6517468" y="621700"/>
            <a:ext cx="565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Определено понятие отчисление </a:t>
            </a:r>
            <a:r>
              <a:rPr lang="ru-RU" dirty="0"/>
              <a:t>в связи с переводом!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B8D54738-0C05-44D7-A08F-BA245D6C4865}"/>
              </a:ext>
            </a:extLst>
          </p:cNvPr>
          <p:cNvCxnSpPr/>
          <p:nvPr/>
        </p:nvCxnSpPr>
        <p:spPr>
          <a:xfrm>
            <a:off x="6387548" y="1577130"/>
            <a:ext cx="1649105" cy="427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645012-F420-46C0-A72C-552533378967}"/>
              </a:ext>
            </a:extLst>
          </p:cNvPr>
          <p:cNvSpPr txBox="1"/>
          <p:nvPr/>
        </p:nvSpPr>
        <p:spPr>
          <a:xfrm>
            <a:off x="8170875" y="1483524"/>
            <a:ext cx="351498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НЕЛЬЗЯ ПИСАТЬ В ЗАЯВЛЕНИИ В КАЧЕСТВЕ ОСНОВАНИЯ: «ПРОШУ ВЫДАТЬ ЛИЧНОЕ ДЕЛО»!!!</a:t>
            </a:r>
          </a:p>
        </p:txBody>
      </p:sp>
    </p:spTree>
    <p:extLst>
      <p:ext uri="{BB962C8B-B14F-4D97-AF65-F5344CB8AC3E}">
        <p14:creationId xmlns="" xmlns:p14="http://schemas.microsoft.com/office/powerpoint/2010/main" val="357039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6AA452-A5DB-4104-94DA-FC018BD67FAA}"/>
              </a:ext>
            </a:extLst>
          </p:cNvPr>
          <p:cNvSpPr/>
          <p:nvPr/>
        </p:nvSpPr>
        <p:spPr>
          <a:xfrm>
            <a:off x="583094" y="520870"/>
            <a:ext cx="7964557" cy="31393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6. В заявлении совершеннолетнего обучающегося или родителей </a:t>
            </a:r>
            <a:r>
              <a:rPr lang="ru-RU" dirty="0">
                <a:solidFill>
                  <a:srgbClr val="0000FF"/>
                </a:solidFill>
                <a:latin typeface="+mj-lt"/>
                <a:hlinkClick r:id="rId2"/>
              </a:rPr>
              <a:t>(законных представителей) несовершеннолетнего обучающегося об отчислении в порядке перевода в принимающую организацию указываются:</a:t>
            </a:r>
          </a:p>
          <a:p>
            <a:pPr algn="just"/>
            <a:r>
              <a:rPr lang="ru-RU" dirty="0">
                <a:latin typeface="+mj-lt"/>
              </a:rPr>
              <a:t>а) фамилия, имя, отчество (при наличии) обучающегося;</a:t>
            </a:r>
          </a:p>
          <a:p>
            <a:pPr algn="just"/>
            <a:r>
              <a:rPr lang="ru-RU" dirty="0">
                <a:latin typeface="+mj-lt"/>
              </a:rPr>
              <a:t>б) дата рождения;</a:t>
            </a:r>
          </a:p>
          <a:p>
            <a:pPr algn="just"/>
            <a:r>
              <a:rPr lang="ru-RU" dirty="0">
                <a:latin typeface="+mj-lt"/>
              </a:rPr>
              <a:t>в) класс и профиль обучения (при наличии);</a:t>
            </a:r>
          </a:p>
          <a:p>
            <a:pPr algn="just"/>
            <a:r>
              <a:rPr lang="ru-RU" dirty="0">
                <a:latin typeface="+mj-lt"/>
              </a:rPr>
              <a:t>г) наименование принимающей организации. </a:t>
            </a:r>
            <a:r>
              <a:rPr lang="ru-RU" b="1" u="sng" dirty="0">
                <a:solidFill>
                  <a:srgbClr val="C00000"/>
                </a:solidFill>
                <a:latin typeface="+mj-lt"/>
              </a:rPr>
              <a:t>В случае переезда в другую местность указывается только населенный пункт, субъект Российской Федерации. (исходная ОО делает запрос, в случае неполучении информации в установленный срок  в </a:t>
            </a:r>
            <a:r>
              <a:rPr lang="ru-RU" b="1" u="sng" dirty="0" err="1">
                <a:solidFill>
                  <a:srgbClr val="C00000"/>
                </a:solidFill>
                <a:latin typeface="+mj-lt"/>
              </a:rPr>
              <a:t>оргна</a:t>
            </a:r>
            <a:r>
              <a:rPr lang="ru-RU" b="1" u="sng" dirty="0">
                <a:solidFill>
                  <a:srgbClr val="C00000"/>
                </a:solidFill>
                <a:latin typeface="+mj-lt"/>
              </a:rPr>
              <a:t> управления образованием </a:t>
            </a:r>
            <a:r>
              <a:rPr lang="ru-RU" b="1" u="sng" dirty="0">
                <a:solidFill>
                  <a:srgbClr val="C00000"/>
                </a:solidFill>
              </a:rPr>
              <a:t>населенный пункт, субъект Российской Федерации!)</a:t>
            </a:r>
            <a:endParaRPr lang="ru-RU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A8D640-0A72-43AB-82D0-239ACA01C941}"/>
              </a:ext>
            </a:extLst>
          </p:cNvPr>
          <p:cNvSpPr/>
          <p:nvPr/>
        </p:nvSpPr>
        <p:spPr>
          <a:xfrm>
            <a:off x="265042" y="3831320"/>
            <a:ext cx="6096000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+mj-lt"/>
              </a:rPr>
              <a:t>11. Зачисление обучающегося в принимающую организацию в порядке перевода оформляется распорядительным актом руководителя принимающей организации (уполномоченного им лица) </a:t>
            </a:r>
            <a:r>
              <a:rPr lang="ru-RU" b="1" u="sng" dirty="0">
                <a:solidFill>
                  <a:srgbClr val="C00000"/>
                </a:solidFill>
                <a:latin typeface="+mj-lt"/>
              </a:rPr>
              <a:t>в течение трех рабочих дней </a:t>
            </a:r>
            <a:r>
              <a:rPr lang="ru-RU" dirty="0">
                <a:latin typeface="+mj-lt"/>
              </a:rPr>
              <a:t>после приема' заявления и документов, указанных в </a:t>
            </a:r>
            <a:r>
              <a:rPr lang="ru-RU" dirty="0">
                <a:solidFill>
                  <a:srgbClr val="0000FF"/>
                </a:solidFill>
                <a:latin typeface="+mj-lt"/>
                <a:hlinkClick r:id="rId3"/>
              </a:rPr>
              <a:t>пункте 8 настоящего Порядка, с указанием даты зачисления и класса.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BEAACA-3B34-4874-B0DF-4413FC53FE42}"/>
              </a:ext>
            </a:extLst>
          </p:cNvPr>
          <p:cNvSpPr/>
          <p:nvPr/>
        </p:nvSpPr>
        <p:spPr>
          <a:xfrm>
            <a:off x="6361042" y="4136120"/>
            <a:ext cx="5724939" cy="230832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12. Принимающая организация при зачислении обучающегося, отчисленного из исходной организации, </a:t>
            </a:r>
            <a:r>
              <a:rPr lang="ru-RU" b="1" u="sng" dirty="0">
                <a:solidFill>
                  <a:srgbClr val="C00000"/>
                </a:solidFill>
                <a:latin typeface="+mj-lt"/>
              </a:rPr>
              <a:t>в течение двух рабочих дней с даты издания распорядительного акта</a:t>
            </a:r>
            <a:r>
              <a:rPr lang="ru-RU" dirty="0">
                <a:latin typeface="+mj-lt"/>
              </a:rPr>
              <a:t> о зачислении обучающегося в порядке перевода письменно уведомляет исходную организацию о номере и дате распорядительного акта о зачислении обучающегося в принимающую организацию.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68657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5924200-451C-422A-8BA6-8A05C68547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988" y="328831"/>
            <a:ext cx="8791575" cy="626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8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D0132E-0A13-4AF6-B598-B19541608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131" y="349319"/>
            <a:ext cx="8839200" cy="6238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328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29" y="365125"/>
            <a:ext cx="11230253" cy="1259489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23.06.2014 N 685 «Об утверждении Порядка выдачи медали "За особые успехи в учении»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1206" y="1225118"/>
            <a:ext cx="3147324" cy="15686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006" y="1501122"/>
            <a:ext cx="68979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2. Медаль вручается лицам, завершившим освоение образовательных программ среднего общего образования, успешно прошедшим государственную итоговую аттестацию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и имеющим итоговые оценки успеваемости "отлично" по всем учебным предметам,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изучавшимся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в соответствии с учебным планом</a:t>
            </a:r>
            <a:r>
              <a:rPr lang="ru-RU" dirty="0">
                <a:latin typeface="Times New Roman" panose="02020603050405020304" pitchFamily="18" charset="0"/>
              </a:rPr>
              <a:t>, организациями, осуществляющими образовательную деятельность, в которых они проходили государственную итоговую аттестацию.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314" y="1501122"/>
            <a:ext cx="3914775" cy="1590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8520" y="4227794"/>
            <a:ext cx="7767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http://nsportal.ru/laboratoriya-odarennosti/2013/05/pretendenty-na-medal-dolzhny-nabirat-naibolshee-kolichestvo-ballov</a:t>
            </a:r>
            <a:endParaRPr lang="ru-RU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медалисты для школы - это престижно! Часто мы "делаем" их своими руками за старание, за активность и т. д. , а на экзамене  они получают баллы наравне с троечником. И получают "заслуженную" медаль?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1882065" y="4376988"/>
            <a:ext cx="1677880" cy="1455938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12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1645307"/>
            <a:ext cx="6324600" cy="22929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пункт 10  Приказа Минобрнауки России от 30.08.2013 № 1015:</a:t>
            </a:r>
          </a:p>
          <a:p>
            <a:pPr algn="just"/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Общеобразовательная программа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включает в себя учебный план, </a:t>
            </a:r>
            <a:r>
              <a:rPr lang="ru-RU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рабочие программы учебных предметов, курсов, дисциплин (модулей), оценочные и методические материалы, а также иные компоненты, обеспечивающие воспитание и обучение учащихся, воспитанников»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7701" y="1322771"/>
            <a:ext cx="464331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latin typeface="+mj-lt"/>
                <a:cs typeface="Times New Roman" panose="02020603050405020304" pitchFamily="18" charset="0"/>
              </a:rPr>
              <a:t>В календарный учебный график всех основных образовательных программ включаются: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даты начала и окончания учебного года; 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продолжительность учебного года, четвертей (триместров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); 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сроки и продолжительность каникул; 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сроки проведения промежуточных аттестаций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1" y="749300"/>
            <a:ext cx="49609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Образовательная программа </a:t>
            </a:r>
          </a:p>
        </p:txBody>
      </p:sp>
      <p:sp>
        <p:nvSpPr>
          <p:cNvPr id="6" name="Стрелка: шеврон 5"/>
          <p:cNvSpPr/>
          <p:nvPr/>
        </p:nvSpPr>
        <p:spPr>
          <a:xfrm>
            <a:off x="5435600" y="698500"/>
            <a:ext cx="927100" cy="6223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700" y="698500"/>
            <a:ext cx="46433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Календарный учебный график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399" y="4152658"/>
            <a:ext cx="466090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ООП НОО: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характеристика ступенчатого 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режима обучения, особенности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динамических пауз (при наличии), 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информация о перерывах между основными 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занятиями и пребыванием учащихся в группе 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продленного дня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0324" y="4419502"/>
            <a:ext cx="3270605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  <a:ea typeface="Times New Roman" panose="02020603050405020304" pitchFamily="18" charset="0"/>
              </a:rPr>
              <a:t>ООП ООО: отражается различная продолжительность учебного года для переводных классов (5–8 классы) и выпускного 9-го класса</a:t>
            </a:r>
            <a:endParaRPr lang="ru-RU" sz="20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0954" y="4536831"/>
            <a:ext cx="3513991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  <a:ea typeface="Times New Roman" panose="02020603050405020304" pitchFamily="18" charset="0"/>
              </a:rPr>
              <a:t>ООП СОО календарный учебный график может быть дополнен информацией о сроках учебных сборов, практиках в летних профильных лагерях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4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184126"/>
            <a:ext cx="10655300" cy="1325563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Что отражается в календарном учебном графике?</a:t>
            </a:r>
          </a:p>
        </p:txBody>
      </p:sp>
      <p:pic>
        <p:nvPicPr>
          <p:cNvPr id="3" name="Picture 2" descr="imag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76226"/>
            <a:ext cx="919064" cy="1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335" y="1817616"/>
            <a:ext cx="5880683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года, включающая сроки начала и окончания учебного года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для каждого уровня образования отдельно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 Распределение, продолжительность учебных периодов (четвертей (триместров)/ полугодий) на учебный год с указанием количества учебных дней и недель, начала и окончания учебных периодов.</a:t>
            </a:r>
          </a:p>
          <a:p>
            <a:pPr marL="342900" indent="-342900">
              <a:buAutoNum type="arabicPeriod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Суммарная продолжительность каникул в течение учебного года (не менее 30 календарных дней), определяются сроки продолжительность каникул (осенних, зимних и весенних каникул), с учетом сроков начала, окончания и продолжительности (в днях) дополнительных  каникул для учащихся 1 классов. 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Режим работы образовательной организации, включающий начало занятий, расписание звонков, режим работы в летний оздоровительный период.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2018" y="1006489"/>
            <a:ext cx="5894082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5. Продолжительность учебной недели (для каждого уровня образования отдельно с учетом СанПин, ФГОС и ГОС).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6. Сменность занятий.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7. Продолжительность уроков и перемен.</a:t>
            </a:r>
          </a:p>
          <a:p>
            <a:pPr indent="342900" algn="just"/>
            <a:r>
              <a:rPr lang="ru-RU" sz="2400" dirty="0">
                <a:latin typeface="+mj-lt"/>
                <a:cs typeface="Times New Roman" panose="02020603050405020304" pitchFamily="18" charset="0"/>
              </a:rPr>
              <a:t>8. Порядок, формы, сроки промежуточной аттестации с учетом разработанных локальных нормативных актов образовательной организации по текущему контролю и промежуточной аттестации, а также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сроков проведения сроков проведения итоговой аттестации обучающихся в соответствии с нормативными документами Минобрнауки России, международных исследований, мониторингов, ВПР.</a:t>
            </a:r>
          </a:p>
        </p:txBody>
      </p:sp>
    </p:spTree>
    <p:extLst>
      <p:ext uri="{BB962C8B-B14F-4D97-AF65-F5344CB8AC3E}">
        <p14:creationId xmlns="" xmlns:p14="http://schemas.microsoft.com/office/powerpoint/2010/main" val="243609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0" y="476226"/>
            <a:ext cx="10515600" cy="1325563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Что отражается в календарном учебном графике?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0"/>
            <a:ext cx="11633200" cy="29854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Режим работы групп продлённого дня (при наличии).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10. Режим проведения внеклассной работы и системы дополнительного образования (начало и окончание занятий по программа дополнительного образования), внеурочной деятельности.</a:t>
            </a:r>
          </a:p>
          <a:p>
            <a:pPr indent="342900" algn="just"/>
            <a:r>
              <a:rPr lang="ru-RU" sz="2400" dirty="0">
                <a:latin typeface="+mj-lt"/>
                <a:cs typeface="Times New Roman" panose="02020603050405020304" pitchFamily="18" charset="0"/>
              </a:rPr>
              <a:t>11. Дополнительные выходные дни, связанные с государственными праздниками.</a:t>
            </a:r>
          </a:p>
          <a:p>
            <a:pPr indent="342900" algn="just"/>
            <a:r>
              <a:rPr lang="ru-RU" sz="2400" dirty="0">
                <a:latin typeface="+mj-lt"/>
                <a:cs typeface="Times New Roman" panose="02020603050405020304" pitchFamily="18" charset="0"/>
              </a:rPr>
              <a:t>12. График дежурства администрации образовательной организации в праздничные дни утверждается приказом директора.</a:t>
            </a: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76226"/>
            <a:ext cx="1028700" cy="12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572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EC4810-6FE5-49BF-BB4F-8A285B0E6913}"/>
              </a:ext>
            </a:extLst>
          </p:cNvPr>
          <p:cNvSpPr txBox="1"/>
          <p:nvPr/>
        </p:nvSpPr>
        <p:spPr>
          <a:xfrm>
            <a:off x="874643" y="4173001"/>
            <a:ext cx="7823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НЕ ПРАВИЛЬНО:</a:t>
            </a:r>
          </a:p>
          <a:p>
            <a:pPr algn="just"/>
            <a:r>
              <a:rPr lang="ru-RU" dirty="0"/>
              <a:t>Период сессии в 5-8; 10 классах должен был быть включен в продолжительность учебного периода  в 4 четверти в таблице; </a:t>
            </a:r>
          </a:p>
          <a:p>
            <a:pPr algn="just"/>
            <a:r>
              <a:rPr lang="ru-RU" dirty="0"/>
              <a:t>Не отражено количество дней учебного периода;</a:t>
            </a:r>
          </a:p>
          <a:p>
            <a:pPr algn="just"/>
            <a:r>
              <a:rPr lang="ru-RU" dirty="0"/>
              <a:t>Не отражены сроки промежуточной аттестации 1-4 классов, 9,11 классов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08239E-810E-4C9E-ABAF-D979AB6932A1}"/>
              </a:ext>
            </a:extLst>
          </p:cNvPr>
          <p:cNvSpPr txBox="1"/>
          <p:nvPr/>
        </p:nvSpPr>
        <p:spPr>
          <a:xfrm>
            <a:off x="8939383" y="1659804"/>
            <a:ext cx="2511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ПРАВИЛЬНО: </a:t>
            </a:r>
          </a:p>
          <a:p>
            <a:r>
              <a:rPr lang="ru-RU" dirty="0"/>
              <a:t>Календарный учебный график помимо обязательного включения  в ОП может быть дополнительно составлен в виде отдельного документа, как оформленная надлежащим образом  извлечение!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309CF1-F71C-46AB-9280-0E7904D23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8" y="700482"/>
            <a:ext cx="6181725" cy="2371725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DA2CFD9B-017F-460E-B489-EB9DC1A145D8}"/>
              </a:ext>
            </a:extLst>
          </p:cNvPr>
          <p:cNvCxnSpPr>
            <a:cxnSpLocks/>
          </p:cNvCxnSpPr>
          <p:nvPr/>
        </p:nvCxnSpPr>
        <p:spPr>
          <a:xfrm>
            <a:off x="3485323" y="2881097"/>
            <a:ext cx="2716694" cy="11873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1878F007-B79C-4BF2-A34A-E7EC197D83A3}"/>
              </a:ext>
            </a:extLst>
          </p:cNvPr>
          <p:cNvCxnSpPr/>
          <p:nvPr/>
        </p:nvCxnSpPr>
        <p:spPr>
          <a:xfrm flipV="1">
            <a:off x="6484690" y="1518407"/>
            <a:ext cx="2902591" cy="4530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611A80-9A10-4A4C-B0BC-F424E41C96B1}"/>
              </a:ext>
            </a:extLst>
          </p:cNvPr>
          <p:cNvSpPr txBox="1"/>
          <p:nvPr/>
        </p:nvSpPr>
        <p:spPr>
          <a:xfrm>
            <a:off x="5628807" y="358955"/>
            <a:ext cx="636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Наглядный пример отдельной части учебного графика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3CAB8064-33A5-4ED0-8ECE-95EE4BACD47F}"/>
              </a:ext>
            </a:extLst>
          </p:cNvPr>
          <p:cNvSpPr/>
          <p:nvPr/>
        </p:nvSpPr>
        <p:spPr>
          <a:xfrm>
            <a:off x="1974574" y="2610678"/>
            <a:ext cx="3538330" cy="2704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3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7">
            <a:extLst>
              <a:ext uri="{FF2B5EF4-FFF2-40B4-BE49-F238E27FC236}">
                <a16:creationId xmlns="" xmlns:a16="http://schemas.microsoft.com/office/drawing/2014/main" id="{645AAD2F-C2EE-4E13-9806-B535FF2C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9" y="3774404"/>
            <a:ext cx="1561101" cy="20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368122-5BCF-4B3D-A277-2D99A777A7AF}"/>
              </a:ext>
            </a:extLst>
          </p:cNvPr>
          <p:cNvSpPr txBox="1"/>
          <p:nvPr/>
        </p:nvSpPr>
        <p:spPr>
          <a:xfrm>
            <a:off x="1320840" y="1289960"/>
            <a:ext cx="101693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ЛИКВИДАЦИЯ АКАДЕМИЧЕСКОЙ ЗАДОЛЖЕННОСТИ В 9 КЛАССЕ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(О ПРОМЕЖУТОЧНОЙ АТТЕСТАЦИИ ОБУЧАЮЩИХСЯ)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АНАЛИЗ СИСТЕМЫ ВНУТЕРННЕГО МОНИТОРИНГА КАЧЕСТВА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– ЗОНА РИСКА !</a:t>
            </a:r>
          </a:p>
        </p:txBody>
      </p:sp>
    </p:spTree>
    <p:extLst>
      <p:ext uri="{BB962C8B-B14F-4D97-AF65-F5344CB8AC3E}">
        <p14:creationId xmlns="" xmlns:p14="http://schemas.microsoft.com/office/powerpoint/2010/main" val="167241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112421-D95C-42F3-884A-860B74597B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75" y="1204330"/>
            <a:ext cx="3851592" cy="523456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59F3FF-82E1-43DA-9E78-D3DC2CC27F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577" y="4335994"/>
            <a:ext cx="7217310" cy="203273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E37DD39-542A-4E8B-96A1-4CDC79F64709}"/>
              </a:ext>
            </a:extLst>
          </p:cNvPr>
          <p:cNvSpPr/>
          <p:nvPr/>
        </p:nvSpPr>
        <p:spPr>
          <a:xfrm>
            <a:off x="9372647" y="444237"/>
            <a:ext cx="2686831" cy="24579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ЗОНА РИСКА: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ВЕРОЯТНОСТЬ ПОЛУЧЕНИЯ </a:t>
            </a:r>
            <a:r>
              <a:rPr lang="ru-RU" sz="1600" b="1" dirty="0">
                <a:solidFill>
                  <a:srgbClr val="FF0000"/>
                </a:solidFill>
              </a:rPr>
              <a:t>НЕУДОВЛЕТВОРИТЕЛЬНЫХ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ОТМЕТОК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ПРИ НАЛИЧИИ ДОПУСКА К ГИА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72011FED-631F-4F4F-A2DF-4630D4AB6FD7}"/>
              </a:ext>
            </a:extLst>
          </p:cNvPr>
          <p:cNvCxnSpPr/>
          <p:nvPr/>
        </p:nvCxnSpPr>
        <p:spPr>
          <a:xfrm flipV="1">
            <a:off x="2690191" y="1921565"/>
            <a:ext cx="2133600" cy="8083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CFDEEF-BD4A-413A-BB40-E3E3745DA72C}"/>
              </a:ext>
            </a:extLst>
          </p:cNvPr>
          <p:cNvSpPr txBox="1"/>
          <p:nvPr/>
        </p:nvSpPr>
        <p:spPr>
          <a:xfrm>
            <a:off x="3955267" y="340597"/>
            <a:ext cx="8104212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Ответственность ОО, ст.28 273-фз:</a:t>
            </a:r>
          </a:p>
          <a:p>
            <a:r>
              <a:rPr lang="ru-RU" dirty="0"/>
              <a:t>ч.1 – разработка ЛНА </a:t>
            </a:r>
          </a:p>
          <a:p>
            <a:r>
              <a:rPr lang="ru-RU" dirty="0"/>
              <a:t>п. 6 ч.3 :разработка  и утверждение ОП</a:t>
            </a:r>
          </a:p>
          <a:p>
            <a:r>
              <a:rPr lang="ru-RU" dirty="0"/>
              <a:t>п.10 ч.3 – текущий контроль</a:t>
            </a:r>
          </a:p>
          <a:p>
            <a:r>
              <a:rPr lang="ru-RU" dirty="0"/>
              <a:t>п.11 ч.3– индивидуальный учёт результатов</a:t>
            </a:r>
          </a:p>
          <a:p>
            <a:endParaRPr lang="ru-RU" dirty="0"/>
          </a:p>
          <a:p>
            <a:r>
              <a:rPr lang="ru-RU" dirty="0"/>
              <a:t>п.12 ч.3– методы обучения, </a:t>
            </a:r>
          </a:p>
          <a:p>
            <a:r>
              <a:rPr lang="ru-RU" dirty="0"/>
              <a:t>электронное обучение</a:t>
            </a:r>
          </a:p>
          <a:p>
            <a:r>
              <a:rPr lang="ru-RU" dirty="0"/>
              <a:t>п.13 ч.3 -ВСОКО</a:t>
            </a:r>
          </a:p>
          <a:p>
            <a:r>
              <a:rPr lang="ru-RU" dirty="0"/>
              <a:t>ч.6 соответствие качества подготовки </a:t>
            </a:r>
          </a:p>
          <a:p>
            <a:r>
              <a:rPr lang="ru-RU" dirty="0"/>
              <a:t>обучающихся установленным требованиям</a:t>
            </a:r>
          </a:p>
          <a:p>
            <a:r>
              <a:rPr lang="ru-RU" dirty="0"/>
              <a:t>Ч.7 -  ответственность за невыполнение или ненадлежащее выполнение функций,  отнесенных к ее компетенции, качество – </a:t>
            </a:r>
            <a:r>
              <a:rPr lang="ru-RU" b="1" dirty="0">
                <a:solidFill>
                  <a:srgbClr val="C00000"/>
                </a:solidFill>
              </a:rPr>
              <a:t>КОАП РФ ст.5.57., 19.30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377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7761A8C-CC25-4D9C-A81C-1B9B1FA05A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926" y="2266548"/>
          <a:ext cx="11858626" cy="4098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524">
                  <a:extLst>
                    <a:ext uri="{9D8B030D-6E8A-4147-A177-3AD203B41FA5}">
                      <a16:colId xmlns="" xmlns:a16="http://schemas.microsoft.com/office/drawing/2014/main" val="3835671234"/>
                    </a:ext>
                  </a:extLst>
                </a:gridCol>
                <a:gridCol w="940316">
                  <a:extLst>
                    <a:ext uri="{9D8B030D-6E8A-4147-A177-3AD203B41FA5}">
                      <a16:colId xmlns="" xmlns:a16="http://schemas.microsoft.com/office/drawing/2014/main" val="1871367665"/>
                    </a:ext>
                  </a:extLst>
                </a:gridCol>
                <a:gridCol w="1046420">
                  <a:extLst>
                    <a:ext uri="{9D8B030D-6E8A-4147-A177-3AD203B41FA5}">
                      <a16:colId xmlns="" xmlns:a16="http://schemas.microsoft.com/office/drawing/2014/main" val="3429743849"/>
                    </a:ext>
                  </a:extLst>
                </a:gridCol>
                <a:gridCol w="633613">
                  <a:extLst>
                    <a:ext uri="{9D8B030D-6E8A-4147-A177-3AD203B41FA5}">
                      <a16:colId xmlns="" xmlns:a16="http://schemas.microsoft.com/office/drawing/2014/main" val="4242091966"/>
                    </a:ext>
                  </a:extLst>
                </a:gridCol>
                <a:gridCol w="633613">
                  <a:extLst>
                    <a:ext uri="{9D8B030D-6E8A-4147-A177-3AD203B41FA5}">
                      <a16:colId xmlns="" xmlns:a16="http://schemas.microsoft.com/office/drawing/2014/main" val="3795204852"/>
                    </a:ext>
                  </a:extLst>
                </a:gridCol>
                <a:gridCol w="672012">
                  <a:extLst>
                    <a:ext uri="{9D8B030D-6E8A-4147-A177-3AD203B41FA5}">
                      <a16:colId xmlns="" xmlns:a16="http://schemas.microsoft.com/office/drawing/2014/main" val="2663135491"/>
                    </a:ext>
                  </a:extLst>
                </a:gridCol>
                <a:gridCol w="672012">
                  <a:extLst>
                    <a:ext uri="{9D8B030D-6E8A-4147-A177-3AD203B41FA5}">
                      <a16:colId xmlns="" xmlns:a16="http://schemas.microsoft.com/office/drawing/2014/main" val="489972229"/>
                    </a:ext>
                  </a:extLst>
                </a:gridCol>
                <a:gridCol w="652813">
                  <a:extLst>
                    <a:ext uri="{9D8B030D-6E8A-4147-A177-3AD203B41FA5}">
                      <a16:colId xmlns="" xmlns:a16="http://schemas.microsoft.com/office/drawing/2014/main" val="1424035105"/>
                    </a:ext>
                  </a:extLst>
                </a:gridCol>
                <a:gridCol w="652813">
                  <a:extLst>
                    <a:ext uri="{9D8B030D-6E8A-4147-A177-3AD203B41FA5}">
                      <a16:colId xmlns="" xmlns:a16="http://schemas.microsoft.com/office/drawing/2014/main" val="2974859095"/>
                    </a:ext>
                  </a:extLst>
                </a:gridCol>
                <a:gridCol w="652813">
                  <a:extLst>
                    <a:ext uri="{9D8B030D-6E8A-4147-A177-3AD203B41FA5}">
                      <a16:colId xmlns="" xmlns:a16="http://schemas.microsoft.com/office/drawing/2014/main" val="482330299"/>
                    </a:ext>
                  </a:extLst>
                </a:gridCol>
                <a:gridCol w="652813">
                  <a:extLst>
                    <a:ext uri="{9D8B030D-6E8A-4147-A177-3AD203B41FA5}">
                      <a16:colId xmlns="" xmlns:a16="http://schemas.microsoft.com/office/drawing/2014/main" val="1650004109"/>
                    </a:ext>
                  </a:extLst>
                </a:gridCol>
                <a:gridCol w="953687">
                  <a:extLst>
                    <a:ext uri="{9D8B030D-6E8A-4147-A177-3AD203B41FA5}">
                      <a16:colId xmlns="" xmlns:a16="http://schemas.microsoft.com/office/drawing/2014/main" val="2708557314"/>
                    </a:ext>
                  </a:extLst>
                </a:gridCol>
                <a:gridCol w="699944">
                  <a:extLst>
                    <a:ext uri="{9D8B030D-6E8A-4147-A177-3AD203B41FA5}">
                      <a16:colId xmlns="" xmlns:a16="http://schemas.microsoft.com/office/drawing/2014/main" val="922936100"/>
                    </a:ext>
                  </a:extLst>
                </a:gridCol>
                <a:gridCol w="1094420">
                  <a:extLst>
                    <a:ext uri="{9D8B030D-6E8A-4147-A177-3AD203B41FA5}">
                      <a16:colId xmlns="" xmlns:a16="http://schemas.microsoft.com/office/drawing/2014/main" val="3519171746"/>
                    </a:ext>
                  </a:extLst>
                </a:gridCol>
                <a:gridCol w="748813">
                  <a:extLst>
                    <a:ext uri="{9D8B030D-6E8A-4147-A177-3AD203B41FA5}">
                      <a16:colId xmlns="" xmlns:a16="http://schemas.microsoft.com/office/drawing/2014/main" val="1445769653"/>
                    </a:ext>
                  </a:extLst>
                </a:gridCol>
              </a:tblGrid>
              <a:tr h="15277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1967346916"/>
                  </a:ext>
                </a:extLst>
              </a:tr>
              <a:tr h="15277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2933277568"/>
                  </a:ext>
                </a:extLst>
              </a:tr>
              <a:tr h="18411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Информация о проведении промежуточной итоговой аттестации  и допуске к ГИА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2689505148"/>
                  </a:ext>
                </a:extLst>
              </a:tr>
              <a:tr h="15277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1066148629"/>
                  </a:ext>
                </a:extLst>
              </a:tr>
              <a:tr h="835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Сведения об обучающихся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Выбранные экзамены (в виде перечня предметов)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Дата прохождения промежуточной аттестации (не менее 14 предметов учебного плана)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Результаты промежуточной аттестации (не менее 14 предметов учебного плана)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Дата пересдачи при получении неудовлетворительного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Результаты пересдачи при получении неудовлетворительного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Дата  проведения педагогического совета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Решение о допуске по итогам промежуточной аттестации (допущено/не допущено)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Иные решения по итогам промежуточной аттестации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Примечание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99424564"/>
                  </a:ext>
                </a:extLst>
              </a:tr>
              <a:tr h="152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ФИО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2995649816"/>
                  </a:ext>
                </a:extLst>
              </a:tr>
              <a:tr h="15277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31338" anchor="b"/>
                </a:tc>
                <a:extLst>
                  <a:ext uri="{0D108BD9-81ED-4DB2-BD59-A6C34878D82A}">
                    <a16:rowId xmlns="" xmlns:a16="http://schemas.microsoft.com/office/drawing/2014/main" val="35151353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3D248F-CE6C-484D-89D7-0100050C5E7F}"/>
              </a:ext>
            </a:extLst>
          </p:cNvPr>
          <p:cNvSpPr txBox="1"/>
          <p:nvPr/>
        </p:nvSpPr>
        <p:spPr>
          <a:xfrm>
            <a:off x="3505200" y="495300"/>
            <a:ext cx="787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Примерная матрица для анализа результатов внутреннего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мониторинга качества </a:t>
            </a:r>
          </a:p>
        </p:txBody>
      </p:sp>
    </p:spTree>
    <p:extLst>
      <p:ext uri="{BB962C8B-B14F-4D97-AF65-F5344CB8AC3E}">
        <p14:creationId xmlns="" xmlns:p14="http://schemas.microsoft.com/office/powerpoint/2010/main" val="4082277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16132</TotalTime>
  <Words>1405</Words>
  <Application>Microsoft Office PowerPoint</Application>
  <PresentationFormat>Произвольный</PresentationFormat>
  <Paragraphs>148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 вопросу о формировании  календарного учебного графика                       </vt:lpstr>
      <vt:lpstr>Письмо МО КО от 15.02.2017 №15/02/2017 г. Рекомендации по разработке календарного учебного графика</vt:lpstr>
      <vt:lpstr>Слайд 3</vt:lpstr>
      <vt:lpstr>Что отражается в календарном учебном графике?</vt:lpstr>
      <vt:lpstr>Что отражается в календарном учебном графике?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Приказ Минобрнауки России от 23.06.2014 N 685 «Об утверждении Порядка выдачи медали "За особые успехи в учении»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Марищин</dc:creator>
  <cp:lastModifiedBy>Король</cp:lastModifiedBy>
  <cp:revision>154</cp:revision>
  <cp:lastPrinted>2017-08-23T14:47:51Z</cp:lastPrinted>
  <dcterms:created xsi:type="dcterms:W3CDTF">2017-06-05T10:20:37Z</dcterms:created>
  <dcterms:modified xsi:type="dcterms:W3CDTF">2020-05-11T22:50:07Z</dcterms:modified>
</cp:coreProperties>
</file>